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6" r:id="rId2"/>
    <p:sldId id="257" r:id="rId3"/>
    <p:sldId id="277" r:id="rId4"/>
    <p:sldId id="390" r:id="rId5"/>
    <p:sldId id="511" r:id="rId6"/>
    <p:sldId id="512" r:id="rId7"/>
    <p:sldId id="513" r:id="rId8"/>
    <p:sldId id="514" r:id="rId9"/>
    <p:sldId id="534" r:id="rId10"/>
    <p:sldId id="535" r:id="rId11"/>
    <p:sldId id="520" r:id="rId12"/>
    <p:sldId id="479" r:id="rId13"/>
    <p:sldId id="521" r:id="rId14"/>
    <p:sldId id="298" r:id="rId15"/>
    <p:sldId id="323" r:id="rId16"/>
    <p:sldId id="348" r:id="rId17"/>
    <p:sldId id="518" r:id="rId18"/>
    <p:sldId id="526" r:id="rId19"/>
    <p:sldId id="528" r:id="rId20"/>
    <p:sldId id="529" r:id="rId21"/>
    <p:sldId id="522" r:id="rId22"/>
    <p:sldId id="455" r:id="rId23"/>
    <p:sldId id="572" r:id="rId24"/>
    <p:sldId id="575" r:id="rId25"/>
    <p:sldId id="573" r:id="rId26"/>
    <p:sldId id="536" r:id="rId27"/>
    <p:sldId id="523" r:id="rId28"/>
    <p:sldId id="487" r:id="rId29"/>
    <p:sldId id="488" r:id="rId30"/>
    <p:sldId id="538" r:id="rId31"/>
    <p:sldId id="539" r:id="rId32"/>
    <p:sldId id="542" r:id="rId33"/>
    <p:sldId id="545" r:id="rId34"/>
    <p:sldId id="546" r:id="rId35"/>
    <p:sldId id="544" r:id="rId36"/>
    <p:sldId id="495" r:id="rId37"/>
    <p:sldId id="494" r:id="rId38"/>
    <p:sldId id="548" r:id="rId39"/>
    <p:sldId id="550" r:id="rId40"/>
    <p:sldId id="551" r:id="rId41"/>
    <p:sldId id="553" r:id="rId42"/>
    <p:sldId id="554" r:id="rId43"/>
    <p:sldId id="524" r:id="rId44"/>
    <p:sldId id="556" r:id="rId45"/>
    <p:sldId id="560" r:id="rId46"/>
    <p:sldId id="559" r:id="rId47"/>
    <p:sldId id="561" r:id="rId48"/>
    <p:sldId id="563" r:id="rId49"/>
    <p:sldId id="557" r:id="rId50"/>
    <p:sldId id="564" r:id="rId51"/>
    <p:sldId id="565" r:id="rId52"/>
    <p:sldId id="569" r:id="rId53"/>
    <p:sldId id="525" r:id="rId54"/>
    <p:sldId id="426" r:id="rId55"/>
    <p:sldId id="428" r:id="rId56"/>
    <p:sldId id="429" r:id="rId57"/>
    <p:sldId id="430" r:id="rId58"/>
    <p:sldId id="566" r:id="rId59"/>
    <p:sldId id="435" r:id="rId60"/>
    <p:sldId id="567" r:id="rId61"/>
    <p:sldId id="475" r:id="rId62"/>
    <p:sldId id="481" r:id="rId63"/>
    <p:sldId id="440" r:id="rId64"/>
    <p:sldId id="509" r:id="rId65"/>
    <p:sldId id="510" r:id="rId66"/>
    <p:sldId id="570" r:id="rId67"/>
    <p:sldId id="258" r:id="rId68"/>
    <p:sldId id="517" r:id="rId69"/>
    <p:sldId id="531" r:id="rId70"/>
    <p:sldId id="28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CB88"/>
    <a:srgbClr val="7ECB89"/>
    <a:srgbClr val="05B4F8"/>
    <a:srgbClr val="8AC43B"/>
    <a:srgbClr val="1791A5"/>
    <a:srgbClr val="00B4F8"/>
    <a:srgbClr val="89C53B"/>
    <a:srgbClr val="1890A6"/>
    <a:srgbClr val="06B4F8"/>
    <a:srgbClr val="89C4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2"/>
    <p:restoredTop sz="80788"/>
  </p:normalViewPr>
  <p:slideViewPr>
    <p:cSldViewPr snapToGrid="0" snapToObjects="1">
      <p:cViewPr varScale="1">
        <p:scale>
          <a:sx n="135" d="100"/>
          <a:sy n="135" d="100"/>
        </p:scale>
        <p:origin x="16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185938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20</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32</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33</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34</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1182958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68449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356135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980071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decode task using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decode task using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513229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894029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2007070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420085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3339018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228671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21653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AE77D3D9-1E51-A046-9C98-7D0D6AA0FEC3}" type="datetimeFigureOut">
              <a:rPr lang="en-US" smtClean="0"/>
              <a:t>11/7/22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7D3D9-1E51-A046-9C98-7D0D6AA0FEC3}" type="datetimeFigureOut">
              <a:rPr lang="en-US" smtClean="0"/>
              <a:t>11/7/22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5.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1524000" y="1005840"/>
            <a:ext cx="9031769" cy="2936382"/>
          </a:xfrm>
        </p:spPr>
        <p:txBody>
          <a:bodyPr>
            <a:normAutofit/>
          </a:bodyPr>
          <a:lstStyle/>
          <a:p>
            <a:r>
              <a:rPr lang="en-US" sz="5100"/>
              <a:t>A Novel Generalization between 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1524000" y="4960272"/>
            <a:ext cx="9031769" cy="1215980"/>
          </a:xfrm>
        </p:spPr>
        <p:txBody>
          <a:bodyPr>
            <a:normAutofit/>
          </a:bodyPr>
          <a:lstStyle/>
          <a:p>
            <a:r>
              <a:rPr lang="en-US" sz="2800" dirty="0"/>
              <a:t>Prachi Mahableshwarkar</a:t>
            </a:r>
          </a:p>
          <a:p>
            <a:r>
              <a:rPr lang="en-US" sz="2800" dirty="0"/>
              <a:t>The George Washington University</a:t>
            </a:r>
          </a:p>
        </p:txBody>
      </p:sp>
      <p:grpSp>
        <p:nvGrpSpPr>
          <p:cNvPr id="14" name="Group 1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958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solidFill>
                  <a:schemeClr val="bg1"/>
                </a:solidFill>
              </a:rPr>
              <a:t>Does individual behavior for unique images generalize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Tree>
    <p:extLst>
      <p:ext uri="{BB962C8B-B14F-4D97-AF65-F5344CB8AC3E}">
        <p14:creationId xmlns:p14="http://schemas.microsoft.com/office/powerpoint/2010/main" val="198142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7E5512F2-355E-D67C-1398-A80F3EB93BCB}"/>
              </a:ext>
            </a:extLst>
          </p:cNvPr>
          <p:cNvSpPr txBox="1">
            <a:spLocks/>
          </p:cNvSpPr>
          <p:nvPr/>
        </p:nvSpPr>
        <p:spPr>
          <a:xfrm>
            <a:off x="321563" y="1037450"/>
            <a:ext cx="11553580" cy="29865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Arial" panose="020B0604020202020204" pitchFamily="34" charset="0"/>
              <a:buAutoNum type="arabicPeriod"/>
            </a:pPr>
            <a:r>
              <a:rPr lang="en-US" sz="2400" dirty="0"/>
              <a:t>Can people reliably judge distance in pictured scenes? </a:t>
            </a:r>
          </a:p>
          <a:p>
            <a:pPr marL="514350" indent="-514350">
              <a:lnSpc>
                <a:spcPct val="150000"/>
              </a:lnSpc>
              <a:buFont typeface="Arial" panose="020B0604020202020204" pitchFamily="34" charset="0"/>
              <a:buAutoNum type="arabicPeriod"/>
            </a:pPr>
            <a:r>
              <a:rPr lang="en-US" sz="2400" dirty="0"/>
              <a:t>Does individual behavior for unique images generalize across tasks? </a:t>
            </a:r>
            <a:endParaRPr lang="en-US" sz="2000" dirty="0"/>
          </a:p>
          <a:p>
            <a:pPr marL="514350" indent="-514350">
              <a:lnSpc>
                <a:spcPct val="150000"/>
              </a:lnSpc>
              <a:buFont typeface="Arial" panose="020B0604020202020204" pitchFamily="34" charset="0"/>
              <a:buAutoNum type="arabicPeriod"/>
            </a:pPr>
            <a:r>
              <a:rPr lang="en-US" sz="2400" dirty="0">
                <a:solidFill>
                  <a:schemeClr val="bg1"/>
                </a:solidFill>
              </a:rPr>
              <a:t>What is the relative utility of depth cues in pictured scenes? </a:t>
            </a:r>
          </a:p>
        </p:txBody>
      </p:sp>
    </p:spTree>
    <p:extLst>
      <p:ext uri="{BB962C8B-B14F-4D97-AF65-F5344CB8AC3E}">
        <p14:creationId xmlns:p14="http://schemas.microsoft.com/office/powerpoint/2010/main" val="420448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
        <p:nvSpPr>
          <p:cNvPr id="10" name="Content Placeholder 2">
            <a:extLst>
              <a:ext uri="{FF2B5EF4-FFF2-40B4-BE49-F238E27FC236}">
                <a16:creationId xmlns:a16="http://schemas.microsoft.com/office/drawing/2014/main" id="{EEBCACE6-748B-B8F2-8F4D-E6AAC31F4036}"/>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t>What is the relative utility of depth cues in pictured scenes? </a:t>
            </a:r>
          </a:p>
        </p:txBody>
      </p:sp>
    </p:spTree>
    <p:extLst>
      <p:ext uri="{BB962C8B-B14F-4D97-AF65-F5344CB8AC3E}">
        <p14:creationId xmlns:p14="http://schemas.microsoft.com/office/powerpoint/2010/main" val="8776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321069"/>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320931" y="3296569"/>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45399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316360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2"/>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3"/>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4"/>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337367B-8804-4548-9DD6-C34F5EF3E703}"/>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759601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2"/>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3"/>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7A2AF5B-5C41-2E4F-AA7C-781392044F11}"/>
              </a:ext>
            </a:extLst>
          </p:cNvPr>
          <p:cNvSpPr txBox="1"/>
          <p:nvPr/>
        </p:nvSpPr>
        <p:spPr>
          <a:xfrm>
            <a:off x="167427" y="4601209"/>
            <a:ext cx="3142917" cy="1631216"/>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55A8DB7-BBBB-634D-940A-35FE79420809}"/>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349603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p:txBody>
          <a:bodyPr/>
          <a:lstStyle/>
          <a:p>
            <a:r>
              <a:rPr lang="en-US" dirty="0"/>
              <a:t>Image Complexity</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03" r="1" b="9094"/>
          <a:stretch/>
        </p:blipFill>
        <p:spPr bwMode="auto">
          <a:xfrm>
            <a:off x="6676350" y="87817"/>
            <a:ext cx="5457267" cy="6682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urreal Optical Illusion Art Imagines the World with Magical Realism">
            <a:extLst>
              <a:ext uri="{FF2B5EF4-FFF2-40B4-BE49-F238E27FC236}">
                <a16:creationId xmlns:a16="http://schemas.microsoft.com/office/drawing/2014/main" id="{ABA4E5A9-F1A7-3F48-8866-39072E5F00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155365" y="1877941"/>
            <a:ext cx="6400781" cy="389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59137" cy="5307073"/>
            <a:chOff x="3059796" y="991227"/>
            <a:chExt cx="2500391"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072634" y="1193724"/>
              <a:ext cx="2487553" cy="1540563"/>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072634" y="4376962"/>
              <a:ext cx="2487553" cy="1540563"/>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Shared</a:t>
              </a:r>
            </a:p>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grpSp>
    </p:spTree>
    <p:extLst>
      <p:ext uri="{BB962C8B-B14F-4D97-AF65-F5344CB8AC3E}">
        <p14:creationId xmlns:p14="http://schemas.microsoft.com/office/powerpoint/2010/main" val="325383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2"/>
          <a:stretch>
            <a:fillRect/>
          </a:stretch>
        </p:blipFill>
        <p:spPr>
          <a:xfrm>
            <a:off x="0" y="1948427"/>
            <a:ext cx="4235494" cy="4194050"/>
          </a:xfrm>
          <a:prstGeom prst="rect">
            <a:avLst/>
          </a:prstGeom>
        </p:spPr>
      </p:pic>
    </p:spTree>
    <p:extLst>
      <p:ext uri="{BB962C8B-B14F-4D97-AF65-F5344CB8AC3E}">
        <p14:creationId xmlns:p14="http://schemas.microsoft.com/office/powerpoint/2010/main" val="1168520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2"/>
          <a:stretch>
            <a:fillRect/>
          </a:stretch>
        </p:blipFill>
        <p:spPr>
          <a:xfrm>
            <a:off x="0" y="1948427"/>
            <a:ext cx="4235494" cy="4194050"/>
          </a:xfrm>
          <a:prstGeom prst="rect">
            <a:avLst/>
          </a:prstGeom>
        </p:spPr>
      </p:pic>
      <p:pic>
        <p:nvPicPr>
          <p:cNvPr id="20" name="Picture 19">
            <a:extLst>
              <a:ext uri="{FF2B5EF4-FFF2-40B4-BE49-F238E27FC236}">
                <a16:creationId xmlns:a16="http://schemas.microsoft.com/office/drawing/2014/main" id="{71B1B496-0D03-4149-A21D-53D95D6C8C0E}"/>
              </a:ext>
            </a:extLst>
          </p:cNvPr>
          <p:cNvPicPr>
            <a:picLocks noChangeAspect="1"/>
          </p:cNvPicPr>
          <p:nvPr/>
        </p:nvPicPr>
        <p:blipFill rotWithShape="1">
          <a:blip r:embed="rId3"/>
          <a:srcRect l="5033"/>
          <a:stretch/>
        </p:blipFill>
        <p:spPr>
          <a:xfrm>
            <a:off x="4147310" y="1948427"/>
            <a:ext cx="4022345" cy="4194050"/>
          </a:xfrm>
          <a:prstGeom prst="rect">
            <a:avLst/>
          </a:prstGeom>
        </p:spPr>
      </p:pic>
    </p:spTree>
    <p:extLst>
      <p:ext uri="{BB962C8B-B14F-4D97-AF65-F5344CB8AC3E}">
        <p14:creationId xmlns:p14="http://schemas.microsoft.com/office/powerpoint/2010/main" val="1773461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8" name="Picture 17">
            <a:extLst>
              <a:ext uri="{FF2B5EF4-FFF2-40B4-BE49-F238E27FC236}">
                <a16:creationId xmlns:a16="http://schemas.microsoft.com/office/drawing/2014/main" id="{762515D0-5FE7-3544-ADD3-646B32AC38FB}"/>
              </a:ext>
            </a:extLst>
          </p:cNvPr>
          <p:cNvPicPr>
            <a:picLocks noChangeAspect="1"/>
          </p:cNvPicPr>
          <p:nvPr/>
        </p:nvPicPr>
        <p:blipFill rotWithShape="1">
          <a:blip r:embed="rId2"/>
          <a:srcRect l="5033"/>
          <a:stretch/>
        </p:blipFill>
        <p:spPr>
          <a:xfrm>
            <a:off x="8103667" y="1948427"/>
            <a:ext cx="4022345" cy="4194050"/>
          </a:xfrm>
          <a:prstGeom prst="rect">
            <a:avLst/>
          </a:prstGeom>
        </p:spPr>
      </p:pic>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3"/>
          <a:stretch>
            <a:fillRect/>
          </a:stretch>
        </p:blipFill>
        <p:spPr>
          <a:xfrm>
            <a:off x="0" y="1948427"/>
            <a:ext cx="4235494" cy="4194050"/>
          </a:xfrm>
          <a:prstGeom prst="rect">
            <a:avLst/>
          </a:prstGeom>
        </p:spPr>
      </p:pic>
      <p:pic>
        <p:nvPicPr>
          <p:cNvPr id="20" name="Picture 19">
            <a:extLst>
              <a:ext uri="{FF2B5EF4-FFF2-40B4-BE49-F238E27FC236}">
                <a16:creationId xmlns:a16="http://schemas.microsoft.com/office/drawing/2014/main" id="{71B1B496-0D03-4149-A21D-53D95D6C8C0E}"/>
              </a:ext>
            </a:extLst>
          </p:cNvPr>
          <p:cNvPicPr>
            <a:picLocks noChangeAspect="1"/>
          </p:cNvPicPr>
          <p:nvPr/>
        </p:nvPicPr>
        <p:blipFill rotWithShape="1">
          <a:blip r:embed="rId4"/>
          <a:srcRect l="5033"/>
          <a:stretch/>
        </p:blipFill>
        <p:spPr>
          <a:xfrm>
            <a:off x="4147310" y="1948427"/>
            <a:ext cx="4022345" cy="4194050"/>
          </a:xfrm>
          <a:prstGeom prst="rect">
            <a:avLst/>
          </a:prstGeom>
        </p:spPr>
      </p:pic>
    </p:spTree>
    <p:extLst>
      <p:ext uri="{BB962C8B-B14F-4D97-AF65-F5344CB8AC3E}">
        <p14:creationId xmlns:p14="http://schemas.microsoft.com/office/powerpoint/2010/main" val="2285579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spTree>
    <p:extLst>
      <p:ext uri="{BB962C8B-B14F-4D97-AF65-F5344CB8AC3E}">
        <p14:creationId xmlns:p14="http://schemas.microsoft.com/office/powerpoint/2010/main" val="389649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pic>
        <p:nvPicPr>
          <p:cNvPr id="5" name="Picture 4">
            <a:extLst>
              <a:ext uri="{FF2B5EF4-FFF2-40B4-BE49-F238E27FC236}">
                <a16:creationId xmlns:a16="http://schemas.microsoft.com/office/drawing/2014/main" id="{E0CC2875-4D77-F09F-940F-3FE80C2708CB}"/>
              </a:ext>
            </a:extLst>
          </p:cNvPr>
          <p:cNvPicPr>
            <a:picLocks noChangeAspect="1"/>
          </p:cNvPicPr>
          <p:nvPr/>
        </p:nvPicPr>
        <p:blipFill rotWithShape="1">
          <a:blip r:embed="rId5"/>
          <a:srcRect l="4980"/>
          <a:stretch/>
        </p:blipFill>
        <p:spPr>
          <a:xfrm>
            <a:off x="8182549" y="2034674"/>
            <a:ext cx="3999615" cy="4242776"/>
          </a:xfrm>
          <a:prstGeom prst="rect">
            <a:avLst/>
          </a:prstGeom>
        </p:spPr>
      </p:pic>
    </p:spTree>
    <p:extLst>
      <p:ext uri="{BB962C8B-B14F-4D97-AF65-F5344CB8AC3E}">
        <p14:creationId xmlns:p14="http://schemas.microsoft.com/office/powerpoint/2010/main" val="3907006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AB9DA3-6931-0A4E-BC72-B5D3C6FAAFED}"/>
              </a:ext>
            </a:extLst>
          </p:cNvPr>
          <p:cNvPicPr>
            <a:picLocks noChangeAspect="1"/>
          </p:cNvPicPr>
          <p:nvPr/>
        </p:nvPicPr>
        <p:blipFill>
          <a:blip r:embed="rId3"/>
          <a:stretch>
            <a:fillRect/>
          </a:stretch>
        </p:blipFill>
        <p:spPr>
          <a:xfrm>
            <a:off x="6096000" y="1147151"/>
            <a:ext cx="5515044" cy="5461080"/>
          </a:xfrm>
          <a:prstGeom prst="rect">
            <a:avLst/>
          </a:prstGeom>
        </p:spPr>
      </p:pic>
      <p:pic>
        <p:nvPicPr>
          <p:cNvPr id="4" name="Picture 3">
            <a:extLst>
              <a:ext uri="{FF2B5EF4-FFF2-40B4-BE49-F238E27FC236}">
                <a16:creationId xmlns:a16="http://schemas.microsoft.com/office/drawing/2014/main" id="{13AF06A8-53C0-A64A-AC12-24B74CC4479A}"/>
              </a:ext>
            </a:extLst>
          </p:cNvPr>
          <p:cNvPicPr>
            <a:picLocks noChangeAspect="1"/>
          </p:cNvPicPr>
          <p:nvPr/>
        </p:nvPicPr>
        <p:blipFill>
          <a:blip r:embed="rId4"/>
          <a:stretch>
            <a:fillRect/>
          </a:stretch>
        </p:blipFill>
        <p:spPr>
          <a:xfrm>
            <a:off x="545886" y="1164083"/>
            <a:ext cx="5515044" cy="5461081"/>
          </a:xfrm>
          <a:prstGeom prst="rect">
            <a:avLst/>
          </a:prstGeom>
        </p:spPr>
      </p:pic>
      <p:sp>
        <p:nvSpPr>
          <p:cNvPr id="10" name="Title 1">
            <a:extLst>
              <a:ext uri="{FF2B5EF4-FFF2-40B4-BE49-F238E27FC236}">
                <a16:creationId xmlns:a16="http://schemas.microsoft.com/office/drawing/2014/main" id="{2811F858-BEF1-B9C8-9DFB-72795FCF3B86}"/>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1069942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1CC2EC-40B2-0547-98B2-743AF1B54D4B}"/>
              </a:ext>
            </a:extLst>
          </p:cNvPr>
          <p:cNvPicPr>
            <a:picLocks noChangeAspect="1"/>
          </p:cNvPicPr>
          <p:nvPr/>
        </p:nvPicPr>
        <p:blipFill>
          <a:blip r:embed="rId3"/>
          <a:stretch>
            <a:fillRect/>
          </a:stretch>
        </p:blipFill>
        <p:spPr>
          <a:xfrm>
            <a:off x="6096000" y="1148283"/>
            <a:ext cx="5513899" cy="5459947"/>
          </a:xfrm>
          <a:prstGeom prst="rect">
            <a:avLst/>
          </a:prstGeom>
        </p:spPr>
      </p:pic>
      <p:pic>
        <p:nvPicPr>
          <p:cNvPr id="6" name="Picture 5">
            <a:extLst>
              <a:ext uri="{FF2B5EF4-FFF2-40B4-BE49-F238E27FC236}">
                <a16:creationId xmlns:a16="http://schemas.microsoft.com/office/drawing/2014/main" id="{5DE2A7E5-C997-7D4C-8FCB-2878E4163E41}"/>
              </a:ext>
            </a:extLst>
          </p:cNvPr>
          <p:cNvPicPr>
            <a:picLocks noChangeAspect="1"/>
          </p:cNvPicPr>
          <p:nvPr/>
        </p:nvPicPr>
        <p:blipFill>
          <a:blip r:embed="rId4"/>
          <a:stretch>
            <a:fillRect/>
          </a:stretch>
        </p:blipFill>
        <p:spPr>
          <a:xfrm>
            <a:off x="545886" y="1164081"/>
            <a:ext cx="5515045" cy="5461082"/>
          </a:xfrm>
          <a:prstGeom prst="rect">
            <a:avLst/>
          </a:prstGeom>
        </p:spPr>
      </p:pic>
      <p:sp>
        <p:nvSpPr>
          <p:cNvPr id="5" name="Title 1">
            <a:extLst>
              <a:ext uri="{FF2B5EF4-FFF2-40B4-BE49-F238E27FC236}">
                <a16:creationId xmlns:a16="http://schemas.microsoft.com/office/drawing/2014/main" id="{A752C0F9-30A1-2851-3E65-64F0B3F07DE0}"/>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4063577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0A24E1-2F4E-FF4D-B826-F0FA1A16BD04}"/>
              </a:ext>
            </a:extLst>
          </p:cNvPr>
          <p:cNvGrpSpPr/>
          <p:nvPr/>
        </p:nvGrpSpPr>
        <p:grpSpPr>
          <a:xfrm>
            <a:off x="545886" y="1164081"/>
            <a:ext cx="5515045" cy="5461082"/>
            <a:chOff x="545886" y="1164081"/>
            <a:chExt cx="5515045" cy="5461082"/>
          </a:xfrm>
        </p:grpSpPr>
        <p:pic>
          <p:nvPicPr>
            <p:cNvPr id="13" name="Picture 12">
              <a:extLst>
                <a:ext uri="{FF2B5EF4-FFF2-40B4-BE49-F238E27FC236}">
                  <a16:creationId xmlns:a16="http://schemas.microsoft.com/office/drawing/2014/main" id="{7A482E05-F0EF-3347-99A7-D767E094259A}"/>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2914454" y="3082564"/>
              <a:ext cx="0" cy="1121790"/>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4261AD7B-2261-8944-9933-E1622BAF3416}"/>
              </a:ext>
            </a:extLst>
          </p:cNvPr>
          <p:cNvGrpSpPr/>
          <p:nvPr/>
        </p:nvGrpSpPr>
        <p:grpSpPr>
          <a:xfrm>
            <a:off x="6096000" y="1148283"/>
            <a:ext cx="5513899" cy="5459947"/>
            <a:chOff x="6096000" y="1148283"/>
            <a:chExt cx="5513899" cy="5459947"/>
          </a:xfrm>
        </p:grpSpPr>
        <p:pic>
          <p:nvPicPr>
            <p:cNvPr id="9" name="Picture 8">
              <a:extLst>
                <a:ext uri="{FF2B5EF4-FFF2-40B4-BE49-F238E27FC236}">
                  <a16:creationId xmlns:a16="http://schemas.microsoft.com/office/drawing/2014/main" id="{36544AB3-5792-AE43-87F5-482FFFFE02FB}"/>
                </a:ext>
              </a:extLst>
            </p:cNvPr>
            <p:cNvPicPr>
              <a:picLocks noChangeAspect="1"/>
            </p:cNvPicPr>
            <p:nvPr/>
          </p:nvPicPr>
          <p:blipFill>
            <a:blip r:embed="rId4"/>
            <a:stretch>
              <a:fillRect/>
            </a:stretch>
          </p:blipFill>
          <p:spPr>
            <a:xfrm>
              <a:off x="6096000" y="1148283"/>
              <a:ext cx="5513899" cy="5459947"/>
            </a:xfrm>
            <a:prstGeom prst="rect">
              <a:avLst/>
            </a:prstGeom>
          </p:spPr>
        </p:pic>
        <p:cxnSp>
          <p:nvCxnSpPr>
            <p:cNvPr id="6" name="Straight Arrow Connector 5">
              <a:extLst>
                <a:ext uri="{FF2B5EF4-FFF2-40B4-BE49-F238E27FC236}">
                  <a16:creationId xmlns:a16="http://schemas.microsoft.com/office/drawing/2014/main" id="{785ABE94-F352-D93D-B3AD-5A6CAC0031A5}"/>
                </a:ext>
              </a:extLst>
            </p:cNvPr>
            <p:cNvCxnSpPr>
              <a:cxnSpLocks/>
            </p:cNvCxnSpPr>
            <p:nvPr/>
          </p:nvCxnSpPr>
          <p:spPr>
            <a:xfrm>
              <a:off x="8459160" y="3593184"/>
              <a:ext cx="0" cy="648878"/>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12" name="Title 1">
            <a:extLst>
              <a:ext uri="{FF2B5EF4-FFF2-40B4-BE49-F238E27FC236}">
                <a16:creationId xmlns:a16="http://schemas.microsoft.com/office/drawing/2014/main" id="{7905F87D-037E-B107-AC82-EBD3EECF9516}"/>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3682875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F072B0A-94FE-FC4B-AEA7-B6E6E9FD9FB0}"/>
              </a:ext>
            </a:extLst>
          </p:cNvPr>
          <p:cNvGrpSpPr/>
          <p:nvPr/>
        </p:nvGrpSpPr>
        <p:grpSpPr>
          <a:xfrm>
            <a:off x="72428" y="935598"/>
            <a:ext cx="3076919" cy="2941814"/>
            <a:chOff x="545886" y="1164081"/>
            <a:chExt cx="5515045" cy="5461082"/>
          </a:xfrm>
        </p:grpSpPr>
        <p:pic>
          <p:nvPicPr>
            <p:cNvPr id="16" name="Picture 15">
              <a:extLst>
                <a:ext uri="{FF2B5EF4-FFF2-40B4-BE49-F238E27FC236}">
                  <a16:creationId xmlns:a16="http://schemas.microsoft.com/office/drawing/2014/main" id="{C794F9D5-CAE4-E24D-A866-779DF47BFD51}"/>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17" name="Straight Arrow Connector 16">
              <a:extLst>
                <a:ext uri="{FF2B5EF4-FFF2-40B4-BE49-F238E27FC236}">
                  <a16:creationId xmlns:a16="http://schemas.microsoft.com/office/drawing/2014/main" id="{86F616CE-81FA-FB4E-B92E-FFBA9F5705F1}"/>
                </a:ext>
              </a:extLst>
            </p:cNvPr>
            <p:cNvCxnSpPr>
              <a:cxnSpLocks/>
            </p:cNvCxnSpPr>
            <p:nvPr/>
          </p:nvCxnSpPr>
          <p:spPr>
            <a:xfrm>
              <a:off x="2914454" y="3082564"/>
              <a:ext cx="0" cy="1121790"/>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B0EAA4-474E-FA4D-8AF6-B07C98FFB6D0}"/>
              </a:ext>
            </a:extLst>
          </p:cNvPr>
          <p:cNvGrpSpPr/>
          <p:nvPr/>
        </p:nvGrpSpPr>
        <p:grpSpPr>
          <a:xfrm>
            <a:off x="72428" y="3928302"/>
            <a:ext cx="3076280" cy="2941203"/>
            <a:chOff x="6096000" y="1148283"/>
            <a:chExt cx="5513899" cy="5459947"/>
          </a:xfrm>
        </p:grpSpPr>
        <p:pic>
          <p:nvPicPr>
            <p:cNvPr id="19" name="Picture 18">
              <a:extLst>
                <a:ext uri="{FF2B5EF4-FFF2-40B4-BE49-F238E27FC236}">
                  <a16:creationId xmlns:a16="http://schemas.microsoft.com/office/drawing/2014/main" id="{C47E07D5-D5BC-DE47-BC56-36B3A49BCFB5}"/>
                </a:ext>
              </a:extLst>
            </p:cNvPr>
            <p:cNvPicPr>
              <a:picLocks noChangeAspect="1"/>
            </p:cNvPicPr>
            <p:nvPr/>
          </p:nvPicPr>
          <p:blipFill>
            <a:blip r:embed="rId4"/>
            <a:stretch>
              <a:fillRect/>
            </a:stretch>
          </p:blipFill>
          <p:spPr>
            <a:xfrm>
              <a:off x="6096000" y="1148283"/>
              <a:ext cx="5513899" cy="5459947"/>
            </a:xfrm>
            <a:prstGeom prst="rect">
              <a:avLst/>
            </a:prstGeom>
          </p:spPr>
        </p:pic>
        <p:cxnSp>
          <p:nvCxnSpPr>
            <p:cNvPr id="20" name="Straight Arrow Connector 19">
              <a:extLst>
                <a:ext uri="{FF2B5EF4-FFF2-40B4-BE49-F238E27FC236}">
                  <a16:creationId xmlns:a16="http://schemas.microsoft.com/office/drawing/2014/main" id="{4CF688CA-1540-1444-AC85-116BF748B943}"/>
                </a:ext>
              </a:extLst>
            </p:cNvPr>
            <p:cNvCxnSpPr>
              <a:cxnSpLocks/>
            </p:cNvCxnSpPr>
            <p:nvPr/>
          </p:nvCxnSpPr>
          <p:spPr>
            <a:xfrm>
              <a:off x="8459160" y="3593184"/>
              <a:ext cx="0" cy="648878"/>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390867" y="2151071"/>
            <a:ext cx="8225081" cy="474142"/>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390867" y="2676103"/>
            <a:ext cx="8225081" cy="274400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65BD0EB-433E-424F-86AA-CB886C9B7D6C}"/>
              </a:ext>
            </a:extLst>
          </p:cNvPr>
          <p:cNvSpPr txBox="1"/>
          <p:nvPr/>
        </p:nvSpPr>
        <p:spPr>
          <a:xfrm rot="16200000">
            <a:off x="3051633" y="3759024"/>
            <a:ext cx="3747227" cy="338554"/>
          </a:xfrm>
          <a:prstGeom prst="rect">
            <a:avLst/>
          </a:prstGeom>
          <a:solidFill>
            <a:schemeClr val="bg1"/>
          </a:solidFill>
        </p:spPr>
        <p:txBody>
          <a:bodyPr wrap="square" rtlCol="0">
            <a:spAutoFit/>
          </a:bodyPr>
          <a:lstStyle/>
          <a:p>
            <a:r>
              <a:rPr lang="en-US" sz="1600" dirty="0"/>
              <a:t>Z-Scored Linear Model Residuals @ 250 ms</a:t>
            </a:r>
          </a:p>
        </p:txBody>
      </p:sp>
      <p:sp>
        <p:nvSpPr>
          <p:cNvPr id="24" name="TextBox 23">
            <a:extLst>
              <a:ext uri="{FF2B5EF4-FFF2-40B4-BE49-F238E27FC236}">
                <a16:creationId xmlns:a16="http://schemas.microsoft.com/office/drawing/2014/main" id="{DC5F33B6-115B-0640-9260-BDC44A841BB2}"/>
              </a:ext>
            </a:extLst>
          </p:cNvPr>
          <p:cNvSpPr txBox="1"/>
          <p:nvPr/>
        </p:nvSpPr>
        <p:spPr>
          <a:xfrm>
            <a:off x="6096000" y="6487903"/>
            <a:ext cx="3747227" cy="338554"/>
          </a:xfrm>
          <a:prstGeom prst="rect">
            <a:avLst/>
          </a:prstGeom>
          <a:solidFill>
            <a:schemeClr val="bg1"/>
          </a:solidFill>
        </p:spPr>
        <p:txBody>
          <a:bodyPr wrap="square" rtlCol="0">
            <a:spAutoFit/>
          </a:bodyPr>
          <a:lstStyle/>
          <a:p>
            <a:r>
              <a:rPr lang="en-US" sz="1600" dirty="0"/>
              <a:t>Z-Scored Linear Model Residuals @ 125 ms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012730" y="1135734"/>
            <a:ext cx="3747227" cy="338554"/>
          </a:xfrm>
          <a:prstGeom prst="rect">
            <a:avLst/>
          </a:prstGeom>
          <a:solidFill>
            <a:schemeClr val="bg1"/>
          </a:solidFill>
        </p:spPr>
        <p:txBody>
          <a:bodyPr wrap="square" rtlCol="0">
            <a:spAutoFit/>
          </a:bodyPr>
          <a:lstStyle/>
          <a:p>
            <a:endParaRPr lang="en-US" sz="1600" dirty="0"/>
          </a:p>
        </p:txBody>
      </p:sp>
    </p:spTree>
    <p:extLst>
      <p:ext uri="{BB962C8B-B14F-4D97-AF65-F5344CB8AC3E}">
        <p14:creationId xmlns:p14="http://schemas.microsoft.com/office/powerpoint/2010/main" val="2445851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6148300"/>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97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72593"/>
            <a:ext cx="12023662" cy="1325563"/>
          </a:xfrm>
        </p:spPr>
        <p:txBody>
          <a:bodyPr>
            <a:normAutofit/>
          </a:bodyPr>
          <a:lstStyle/>
          <a:p>
            <a:r>
              <a:rPr lang="en-US" sz="4200" dirty="0"/>
              <a:t>Do independent verbal judgments predict discrimination accuracy?</a:t>
            </a:r>
          </a:p>
        </p:txBody>
      </p:sp>
      <p:pic>
        <p:nvPicPr>
          <p:cNvPr id="4" name="Picture 3">
            <a:extLst>
              <a:ext uri="{FF2B5EF4-FFF2-40B4-BE49-F238E27FC236}">
                <a16:creationId xmlns:a16="http://schemas.microsoft.com/office/drawing/2014/main" id="{7B2C3CFF-6B04-3440-A4C4-CE85949F24D2}"/>
              </a:ext>
            </a:extLst>
          </p:cNvPr>
          <p:cNvPicPr>
            <a:picLocks noChangeAspect="1"/>
          </p:cNvPicPr>
          <p:nvPr/>
        </p:nvPicPr>
        <p:blipFill rotWithShape="1">
          <a:blip r:embed="rId3"/>
          <a:srcRect l="3981"/>
          <a:stretch/>
        </p:blipFill>
        <p:spPr>
          <a:xfrm>
            <a:off x="8232000" y="1935950"/>
            <a:ext cx="3923072" cy="4215198"/>
          </a:xfrm>
          <a:prstGeom prst="rect">
            <a:avLst/>
          </a:prstGeom>
        </p:spPr>
      </p:pic>
      <p:pic>
        <p:nvPicPr>
          <p:cNvPr id="6" name="Picture 5">
            <a:extLst>
              <a:ext uri="{FF2B5EF4-FFF2-40B4-BE49-F238E27FC236}">
                <a16:creationId xmlns:a16="http://schemas.microsoft.com/office/drawing/2014/main" id="{F0F3B4B7-FEF1-3D44-A479-22D9B6D4CD36}"/>
              </a:ext>
            </a:extLst>
          </p:cNvPr>
          <p:cNvPicPr>
            <a:picLocks noChangeAspect="1"/>
          </p:cNvPicPr>
          <p:nvPr/>
        </p:nvPicPr>
        <p:blipFill rotWithShape="1">
          <a:blip r:embed="rId4"/>
          <a:srcRect l="3981"/>
          <a:stretch/>
        </p:blipFill>
        <p:spPr>
          <a:xfrm>
            <a:off x="4308930" y="1935950"/>
            <a:ext cx="3923070" cy="4215198"/>
          </a:xfrm>
          <a:prstGeom prst="rect">
            <a:avLst/>
          </a:prstGeom>
        </p:spPr>
      </p:pic>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5"/>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2378039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18092"/>
            <a:ext cx="12023662" cy="817979"/>
          </a:xfrm>
        </p:spPr>
        <p:txBody>
          <a:bodyPr>
            <a:normAutofit/>
          </a:bodyPr>
          <a:lstStyle/>
          <a:p>
            <a:r>
              <a:rPr lang="en-US" sz="4000" dirty="0"/>
              <a:t>How does viewing duration impact accuracy?</a:t>
            </a:r>
            <a:endParaRPr lang="en-US" sz="4200" dirty="0"/>
          </a:p>
        </p:txBody>
      </p:sp>
      <p:sp>
        <p:nvSpPr>
          <p:cNvPr id="4" name="Right Bracket 3">
            <a:extLst>
              <a:ext uri="{FF2B5EF4-FFF2-40B4-BE49-F238E27FC236}">
                <a16:creationId xmlns:a16="http://schemas.microsoft.com/office/drawing/2014/main" id="{E4B276A9-DBE0-BD49-1D18-F4060802BFBD}"/>
              </a:ext>
            </a:extLst>
          </p:cNvPr>
          <p:cNvSpPr/>
          <p:nvPr/>
        </p:nvSpPr>
        <p:spPr>
          <a:xfrm rot="5400000" flipH="1">
            <a:off x="6050982" y="-2295511"/>
            <a:ext cx="213815" cy="793224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769C4E2-BCA6-5444-A6FC-5FFD18645FF9}"/>
                  </a:ext>
                </a:extLst>
              </p:cNvPr>
              <p:cNvSpPr txBox="1"/>
              <p:nvPr/>
            </p:nvSpPr>
            <p:spPr>
              <a:xfrm>
                <a:off x="5976682" y="125734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5769C4E2-BCA6-5444-A6FC-5FFD18645FF9}"/>
                  </a:ext>
                </a:extLst>
              </p:cNvPr>
              <p:cNvSpPr txBox="1">
                <a:spLocks noRot="1" noChangeAspect="1" noMove="1" noResize="1" noEditPoints="1" noAdjustHandles="1" noChangeArrowheads="1" noChangeShapeType="1" noTextEdit="1"/>
              </p:cNvSpPr>
              <p:nvPr/>
            </p:nvSpPr>
            <p:spPr>
              <a:xfrm>
                <a:off x="5976682" y="1257344"/>
                <a:ext cx="362413" cy="276999"/>
              </a:xfrm>
              <a:prstGeom prst="rect">
                <a:avLst/>
              </a:prstGeom>
              <a:blipFill>
                <a:blip r:embed="rId3"/>
                <a:stretch>
                  <a:fillRect l="-10000" r="-1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A12977F-E9BD-4646-B1E1-76217CC919A6}"/>
              </a:ext>
            </a:extLst>
          </p:cNvPr>
          <p:cNvPicPr>
            <a:picLocks noChangeAspect="1"/>
          </p:cNvPicPr>
          <p:nvPr/>
        </p:nvPicPr>
        <p:blipFill rotWithShape="1">
          <a:blip r:embed="rId4"/>
          <a:srcRect l="3981"/>
          <a:stretch/>
        </p:blipFill>
        <p:spPr>
          <a:xfrm>
            <a:off x="8232000" y="1935950"/>
            <a:ext cx="3923072" cy="4215198"/>
          </a:xfrm>
          <a:prstGeom prst="rect">
            <a:avLst/>
          </a:prstGeom>
        </p:spPr>
      </p:pic>
      <p:pic>
        <p:nvPicPr>
          <p:cNvPr id="9" name="Picture 8">
            <a:extLst>
              <a:ext uri="{FF2B5EF4-FFF2-40B4-BE49-F238E27FC236}">
                <a16:creationId xmlns:a16="http://schemas.microsoft.com/office/drawing/2014/main" id="{F4F2D1F4-9F71-344C-AF3E-DF51578396F0}"/>
              </a:ext>
            </a:extLst>
          </p:cNvPr>
          <p:cNvPicPr>
            <a:picLocks noChangeAspect="1"/>
          </p:cNvPicPr>
          <p:nvPr/>
        </p:nvPicPr>
        <p:blipFill rotWithShape="1">
          <a:blip r:embed="rId5"/>
          <a:srcRect l="3981"/>
          <a:stretch/>
        </p:blipFill>
        <p:spPr>
          <a:xfrm>
            <a:off x="4308930" y="1935950"/>
            <a:ext cx="3923070" cy="4215198"/>
          </a:xfrm>
          <a:prstGeom prst="rect">
            <a:avLst/>
          </a:prstGeom>
        </p:spPr>
      </p:pic>
      <p:pic>
        <p:nvPicPr>
          <p:cNvPr id="10" name="Picture 9">
            <a:extLst>
              <a:ext uri="{FF2B5EF4-FFF2-40B4-BE49-F238E27FC236}">
                <a16:creationId xmlns:a16="http://schemas.microsoft.com/office/drawing/2014/main" id="{08FD0640-AF13-AE42-A123-713B13AE3CC5}"/>
              </a:ext>
            </a:extLst>
          </p:cNvPr>
          <p:cNvPicPr>
            <a:picLocks noChangeAspect="1"/>
          </p:cNvPicPr>
          <p:nvPr/>
        </p:nvPicPr>
        <p:blipFill>
          <a:blip r:embed="rId6"/>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150811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b="1" dirty="0"/>
              <a:t>Does individual behavior for unique images generalize across tasks? </a:t>
            </a:r>
            <a:endParaRPr lang="en-US" sz="2000" b="1" dirty="0"/>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51344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16" name="Group 15">
            <a:extLst>
              <a:ext uri="{FF2B5EF4-FFF2-40B4-BE49-F238E27FC236}">
                <a16:creationId xmlns:a16="http://schemas.microsoft.com/office/drawing/2014/main" id="{B9FC2922-E1AA-AB4C-B5DD-492BEC9B348B}"/>
              </a:ext>
            </a:extLst>
          </p:cNvPr>
          <p:cNvGrpSpPr/>
          <p:nvPr/>
        </p:nvGrpSpPr>
        <p:grpSpPr>
          <a:xfrm>
            <a:off x="156341" y="945482"/>
            <a:ext cx="2719266" cy="4967035"/>
            <a:chOff x="3059796" y="1036330"/>
            <a:chExt cx="2719266" cy="4967035"/>
          </a:xfrm>
        </p:grpSpPr>
        <p:sp>
          <p:nvSpPr>
            <p:cNvPr id="17" name="Rounded Rectangle 16">
              <a:extLst>
                <a:ext uri="{FF2B5EF4-FFF2-40B4-BE49-F238E27FC236}">
                  <a16:creationId xmlns:a16="http://schemas.microsoft.com/office/drawing/2014/main" id="{81F53BB7-A9CE-8443-9BB8-A6588EDD8AAF}"/>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0E0BDFB5-43B1-4E4E-9DEF-C7A4F8827C41}"/>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74C92A8-4A15-0843-81A9-E9B1F7719046}"/>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20" name="TextBox 19">
              <a:extLst>
                <a:ext uri="{FF2B5EF4-FFF2-40B4-BE49-F238E27FC236}">
                  <a16:creationId xmlns:a16="http://schemas.microsoft.com/office/drawing/2014/main" id="{A0762D77-2C1B-474E-AD0F-27C7B01036D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1" name="Rounded Rectangle 20">
              <a:extLst>
                <a:ext uri="{FF2B5EF4-FFF2-40B4-BE49-F238E27FC236}">
                  <a16:creationId xmlns:a16="http://schemas.microsoft.com/office/drawing/2014/main" id="{9B2E0712-CEC9-5645-B362-A15CDE36E9E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186234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grpSp>
        <p:nvGrpSpPr>
          <p:cNvPr id="28" name="Group 27">
            <a:extLst>
              <a:ext uri="{FF2B5EF4-FFF2-40B4-BE49-F238E27FC236}">
                <a16:creationId xmlns:a16="http://schemas.microsoft.com/office/drawing/2014/main" id="{211D95F9-0E1A-8D4C-8732-92DCDBCE0550}"/>
              </a:ext>
            </a:extLst>
          </p:cNvPr>
          <p:cNvGrpSpPr/>
          <p:nvPr/>
        </p:nvGrpSpPr>
        <p:grpSpPr>
          <a:xfrm>
            <a:off x="156341" y="945482"/>
            <a:ext cx="2719266" cy="4967035"/>
            <a:chOff x="3059796" y="1036330"/>
            <a:chExt cx="2719266" cy="4967035"/>
          </a:xfrm>
        </p:grpSpPr>
        <p:sp>
          <p:nvSpPr>
            <p:cNvPr id="29" name="Rounded Rectangle 28">
              <a:extLst>
                <a:ext uri="{FF2B5EF4-FFF2-40B4-BE49-F238E27FC236}">
                  <a16:creationId xmlns:a16="http://schemas.microsoft.com/office/drawing/2014/main" id="{0984000A-C937-B14E-96C1-D1054E42F23C}"/>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40A32123-1ADD-304B-A10B-C635CB4ED7AF}"/>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1A51234-3167-2345-A6BD-68DC6CAB546D}"/>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32" name="TextBox 31">
              <a:extLst>
                <a:ext uri="{FF2B5EF4-FFF2-40B4-BE49-F238E27FC236}">
                  <a16:creationId xmlns:a16="http://schemas.microsoft.com/office/drawing/2014/main" id="{6941E4D1-1C95-C741-B67C-A792B5169E6A}"/>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33" name="Rounded Rectangle 32">
              <a:extLst>
                <a:ext uri="{FF2B5EF4-FFF2-40B4-BE49-F238E27FC236}">
                  <a16:creationId xmlns:a16="http://schemas.microsoft.com/office/drawing/2014/main" id="{17BC5FD7-CDCE-5741-B73A-C64F692401F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404036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72552D3E-E319-E544-AD1F-9C7D7D191929}"/>
              </a:ext>
            </a:extLst>
          </p:cNvPr>
          <p:cNvGrpSpPr/>
          <p:nvPr/>
        </p:nvGrpSpPr>
        <p:grpSpPr>
          <a:xfrm>
            <a:off x="156341" y="945482"/>
            <a:ext cx="2719266" cy="4967035"/>
            <a:chOff x="3059796" y="1036330"/>
            <a:chExt cx="2719266" cy="4967035"/>
          </a:xfrm>
        </p:grpSpPr>
        <p:sp>
          <p:nvSpPr>
            <p:cNvPr id="40" name="Rounded Rectangle 39">
              <a:extLst>
                <a:ext uri="{FF2B5EF4-FFF2-40B4-BE49-F238E27FC236}">
                  <a16:creationId xmlns:a16="http://schemas.microsoft.com/office/drawing/2014/main" id="{CBFC0F50-74BB-FC4C-8A30-7B59B04067CF}"/>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ounded Rectangle 40">
              <a:extLst>
                <a:ext uri="{FF2B5EF4-FFF2-40B4-BE49-F238E27FC236}">
                  <a16:creationId xmlns:a16="http://schemas.microsoft.com/office/drawing/2014/main" id="{FE7AD44D-C23D-DF4E-9851-250AB6C09073}"/>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9996A5E-5855-8042-97FA-53FB13384207}"/>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43" name="TextBox 42">
              <a:extLst>
                <a:ext uri="{FF2B5EF4-FFF2-40B4-BE49-F238E27FC236}">
                  <a16:creationId xmlns:a16="http://schemas.microsoft.com/office/drawing/2014/main" id="{5A246A41-8CE6-0448-BF80-046F8D471F7E}"/>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44" name="Rounded Rectangle 43">
              <a:extLst>
                <a:ext uri="{FF2B5EF4-FFF2-40B4-BE49-F238E27FC236}">
                  <a16:creationId xmlns:a16="http://schemas.microsoft.com/office/drawing/2014/main" id="{E5BE1715-528B-0C40-A321-CE9FAEC1F687}"/>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 name="Rectangle 1">
            <a:extLst>
              <a:ext uri="{FF2B5EF4-FFF2-40B4-BE49-F238E27FC236}">
                <a16:creationId xmlns:a16="http://schemas.microsoft.com/office/drawing/2014/main" id="{7851C04F-FE68-6B4D-8B90-FE5A70B6455A}"/>
              </a:ext>
            </a:extLst>
          </p:cNvPr>
          <p:cNvSpPr/>
          <p:nvPr/>
        </p:nvSpPr>
        <p:spPr>
          <a:xfrm>
            <a:off x="7173474" y="950392"/>
            <a:ext cx="3327986" cy="4370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970008-CF4D-034F-A287-213224B4142B}"/>
              </a:ext>
            </a:extLst>
          </p:cNvPr>
          <p:cNvSpPr/>
          <p:nvPr/>
        </p:nvSpPr>
        <p:spPr>
          <a:xfrm>
            <a:off x="5998464" y="2076832"/>
            <a:ext cx="1180245" cy="33247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081EA66F-0BA2-D743-9C88-16182B6B9D79}"/>
              </a:ext>
            </a:extLst>
          </p:cNvPr>
          <p:cNvSpPr/>
          <p:nvPr/>
        </p:nvSpPr>
        <p:spPr>
          <a:xfrm>
            <a:off x="2687421" y="4091451"/>
            <a:ext cx="194491" cy="164614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DF53F8-CC3C-BA4F-AA7C-761420922984}"/>
              </a:ext>
            </a:extLst>
          </p:cNvPr>
          <p:cNvSpPr txBox="1"/>
          <p:nvPr/>
        </p:nvSpPr>
        <p:spPr>
          <a:xfrm>
            <a:off x="2858572" y="4675057"/>
            <a:ext cx="1407394" cy="646331"/>
          </a:xfrm>
          <a:prstGeom prst="rect">
            <a:avLst/>
          </a:prstGeom>
          <a:noFill/>
        </p:spPr>
        <p:txBody>
          <a:bodyPr wrap="square" rtlCol="0">
            <a:spAutoFit/>
          </a:bodyPr>
          <a:lstStyle/>
          <a:p>
            <a:r>
              <a:rPr lang="en-US" sz="1200" b="1" dirty="0">
                <a:solidFill>
                  <a:srgbClr val="8AC43B"/>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8398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E674B70C-1719-5D42-BC4C-3199A25BD15E}"/>
              </a:ext>
            </a:extLst>
          </p:cNvPr>
          <p:cNvSpPr/>
          <p:nvPr/>
        </p:nvSpPr>
        <p:spPr>
          <a:xfrm>
            <a:off x="2698322" y="1181436"/>
            <a:ext cx="194491" cy="1646140"/>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813B1A75-1144-B64B-AE89-D8ABECF4DF33}"/>
              </a:ext>
            </a:extLst>
          </p:cNvPr>
          <p:cNvSpPr txBox="1"/>
          <p:nvPr/>
        </p:nvSpPr>
        <p:spPr>
          <a:xfrm>
            <a:off x="2858572" y="1705611"/>
            <a:ext cx="1407394" cy="646331"/>
          </a:xfrm>
          <a:prstGeom prst="rect">
            <a:avLst/>
          </a:prstGeom>
          <a:noFill/>
        </p:spPr>
        <p:txBody>
          <a:bodyPr wrap="square" rtlCol="0">
            <a:spAutoFit/>
          </a:bodyPr>
          <a:lstStyle/>
          <a:p>
            <a:r>
              <a:rPr lang="en-US" sz="1200" b="1" dirty="0">
                <a:solidFill>
                  <a:srgbClr val="05B4F8"/>
                </a:solidFill>
              </a:rPr>
              <a:t>Within task </a:t>
            </a:r>
            <a:r>
              <a:rPr lang="en-US" sz="1200" dirty="0"/>
              <a:t>accuracy is highly reliable</a:t>
            </a:r>
          </a:p>
        </p:txBody>
      </p:sp>
      <p:grpSp>
        <p:nvGrpSpPr>
          <p:cNvPr id="40" name="Group 39">
            <a:extLst>
              <a:ext uri="{FF2B5EF4-FFF2-40B4-BE49-F238E27FC236}">
                <a16:creationId xmlns:a16="http://schemas.microsoft.com/office/drawing/2014/main" id="{E08730E6-5269-C544-BB0F-F26B066EF866}"/>
              </a:ext>
            </a:extLst>
          </p:cNvPr>
          <p:cNvGrpSpPr/>
          <p:nvPr/>
        </p:nvGrpSpPr>
        <p:grpSpPr>
          <a:xfrm>
            <a:off x="156341" y="945482"/>
            <a:ext cx="2719266" cy="4967035"/>
            <a:chOff x="3059796" y="1036330"/>
            <a:chExt cx="2719266" cy="4967035"/>
          </a:xfrm>
        </p:grpSpPr>
        <p:sp>
          <p:nvSpPr>
            <p:cNvPr id="41" name="Rounded Rectangle 40">
              <a:extLst>
                <a:ext uri="{FF2B5EF4-FFF2-40B4-BE49-F238E27FC236}">
                  <a16:creationId xmlns:a16="http://schemas.microsoft.com/office/drawing/2014/main" id="{7C3A373D-C878-B64B-89A1-EF1ED418104B}"/>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ounded Rectangle 41">
              <a:extLst>
                <a:ext uri="{FF2B5EF4-FFF2-40B4-BE49-F238E27FC236}">
                  <a16:creationId xmlns:a16="http://schemas.microsoft.com/office/drawing/2014/main" id="{0FD4477B-AF77-DD45-A9FC-86BFD3DDB083}"/>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9E1564C1-9D41-1C4F-9652-F5A4C8FE5237}"/>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44" name="TextBox 43">
              <a:extLst>
                <a:ext uri="{FF2B5EF4-FFF2-40B4-BE49-F238E27FC236}">
                  <a16:creationId xmlns:a16="http://schemas.microsoft.com/office/drawing/2014/main" id="{A839F8F7-88B2-8046-94C1-05A6EFD0E7E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45" name="Rounded Rectangle 44">
              <a:extLst>
                <a:ext uri="{FF2B5EF4-FFF2-40B4-BE49-F238E27FC236}">
                  <a16:creationId xmlns:a16="http://schemas.microsoft.com/office/drawing/2014/main" id="{2D10FA34-FB55-E343-B775-50CD40CC8DBC}"/>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26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864524"/>
            <a:ext cx="1109472" cy="1182163"/>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8457B7E-BF68-8341-A0FF-5F53070A1F9F}"/>
              </a:ext>
            </a:extLst>
          </p:cNvPr>
          <p:cNvSpPr txBox="1"/>
          <p:nvPr/>
        </p:nvSpPr>
        <p:spPr>
          <a:xfrm>
            <a:off x="6187375" y="3242908"/>
            <a:ext cx="4164489" cy="338554"/>
          </a:xfrm>
          <a:prstGeom prst="rect">
            <a:avLst/>
          </a:prstGeom>
          <a:solidFill>
            <a:srgbClr val="FFFF00"/>
          </a:solidFill>
          <a:ln>
            <a:solidFill>
              <a:schemeClr val="tx1"/>
            </a:solidFill>
          </a:ln>
        </p:spPr>
        <p:txBody>
          <a:bodyPr wrap="square" rtlCol="0">
            <a:spAutoFit/>
          </a:bodyPr>
          <a:lstStyle/>
          <a:p>
            <a:pPr algn="ctr"/>
            <a:r>
              <a:rPr lang="en-US" sz="1600" i="1" dirty="0"/>
              <a:t>Task can be decoded using accuracy correlations</a:t>
            </a:r>
          </a:p>
        </p:txBody>
      </p:sp>
      <p:grpSp>
        <p:nvGrpSpPr>
          <p:cNvPr id="38" name="Group 37">
            <a:extLst>
              <a:ext uri="{FF2B5EF4-FFF2-40B4-BE49-F238E27FC236}">
                <a16:creationId xmlns:a16="http://schemas.microsoft.com/office/drawing/2014/main" id="{63EDC9F3-06BF-9544-915A-D18674CEA08F}"/>
              </a:ext>
            </a:extLst>
          </p:cNvPr>
          <p:cNvGrpSpPr/>
          <p:nvPr/>
        </p:nvGrpSpPr>
        <p:grpSpPr>
          <a:xfrm>
            <a:off x="156341" y="945482"/>
            <a:ext cx="2719266" cy="4967035"/>
            <a:chOff x="3059796" y="1036330"/>
            <a:chExt cx="2719266" cy="4967035"/>
          </a:xfrm>
        </p:grpSpPr>
        <p:sp>
          <p:nvSpPr>
            <p:cNvPr id="39" name="Rounded Rectangle 38">
              <a:extLst>
                <a:ext uri="{FF2B5EF4-FFF2-40B4-BE49-F238E27FC236}">
                  <a16:creationId xmlns:a16="http://schemas.microsoft.com/office/drawing/2014/main" id="{6AC49556-9A28-8246-9010-F20AA699972E}"/>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ed Rectangle 39">
              <a:extLst>
                <a:ext uri="{FF2B5EF4-FFF2-40B4-BE49-F238E27FC236}">
                  <a16:creationId xmlns:a16="http://schemas.microsoft.com/office/drawing/2014/main" id="{4C2F638A-B5B5-2D46-BF6D-8AFBD9C6C1D6}"/>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D95666F7-A6CE-6D4B-897A-A02379AA2CA1}"/>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42" name="TextBox 41">
              <a:extLst>
                <a:ext uri="{FF2B5EF4-FFF2-40B4-BE49-F238E27FC236}">
                  <a16:creationId xmlns:a16="http://schemas.microsoft.com/office/drawing/2014/main" id="{F3C5F92E-1F03-A741-9DD4-D6DA9259D53A}"/>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43" name="Rounded Rectangle 42">
              <a:extLst>
                <a:ext uri="{FF2B5EF4-FFF2-40B4-BE49-F238E27FC236}">
                  <a16:creationId xmlns:a16="http://schemas.microsoft.com/office/drawing/2014/main" id="{ED7369B7-B0AC-D340-987F-0017A6E5F13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4152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60744"/>
            <a:ext cx="1180245" cy="3312534"/>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E0FA223F-80FC-EC44-B9C3-4D994C70141E}"/>
              </a:ext>
            </a:extLst>
          </p:cNvPr>
          <p:cNvSpPr/>
          <p:nvPr/>
        </p:nvSpPr>
        <p:spPr>
          <a:xfrm>
            <a:off x="2700390" y="2811675"/>
            <a:ext cx="179585" cy="115040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78886BD-A31B-3F40-B5C6-93CC2B05AC20}"/>
              </a:ext>
            </a:extLst>
          </p:cNvPr>
          <p:cNvSpPr txBox="1"/>
          <p:nvPr/>
        </p:nvSpPr>
        <p:spPr>
          <a:xfrm>
            <a:off x="2877392" y="308010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2" name="Group 41">
            <a:extLst>
              <a:ext uri="{FF2B5EF4-FFF2-40B4-BE49-F238E27FC236}">
                <a16:creationId xmlns:a16="http://schemas.microsoft.com/office/drawing/2014/main" id="{28987EE7-B423-634F-AA63-1AB36ADC74AB}"/>
              </a:ext>
            </a:extLst>
          </p:cNvPr>
          <p:cNvGrpSpPr/>
          <p:nvPr/>
        </p:nvGrpSpPr>
        <p:grpSpPr>
          <a:xfrm>
            <a:off x="156341" y="945482"/>
            <a:ext cx="2719266" cy="4967035"/>
            <a:chOff x="3059796" y="1036330"/>
            <a:chExt cx="2719266" cy="4967035"/>
          </a:xfrm>
        </p:grpSpPr>
        <p:sp>
          <p:nvSpPr>
            <p:cNvPr id="43" name="Rounded Rectangle 42">
              <a:extLst>
                <a:ext uri="{FF2B5EF4-FFF2-40B4-BE49-F238E27FC236}">
                  <a16:creationId xmlns:a16="http://schemas.microsoft.com/office/drawing/2014/main" id="{F0F43C7F-298A-AD49-9F9F-14FB4420FF22}"/>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ed Rectangle 43">
              <a:extLst>
                <a:ext uri="{FF2B5EF4-FFF2-40B4-BE49-F238E27FC236}">
                  <a16:creationId xmlns:a16="http://schemas.microsoft.com/office/drawing/2014/main" id="{4D1FD0B7-2631-704F-A67C-A5B5A37FA104}"/>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9AA0A4CA-807C-744C-A822-30EA3A343583}"/>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46" name="TextBox 45">
              <a:extLst>
                <a:ext uri="{FF2B5EF4-FFF2-40B4-BE49-F238E27FC236}">
                  <a16:creationId xmlns:a16="http://schemas.microsoft.com/office/drawing/2014/main" id="{E672F3F5-D806-8243-8E9C-43C92E548335}"/>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47" name="Rounded Rectangle 46">
              <a:extLst>
                <a:ext uri="{FF2B5EF4-FFF2-40B4-BE49-F238E27FC236}">
                  <a16:creationId xmlns:a16="http://schemas.microsoft.com/office/drawing/2014/main" id="{B0CCBC7E-4689-1549-8512-A2839B03D90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92551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60744"/>
            <a:ext cx="1180245" cy="3312534"/>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E0FA223F-80FC-EC44-B9C3-4D994C70141E}"/>
              </a:ext>
            </a:extLst>
          </p:cNvPr>
          <p:cNvSpPr/>
          <p:nvPr/>
        </p:nvSpPr>
        <p:spPr>
          <a:xfrm>
            <a:off x="2676478" y="2769239"/>
            <a:ext cx="179585" cy="115040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78886BD-A31B-3F40-B5C6-93CC2B05AC20}"/>
              </a:ext>
            </a:extLst>
          </p:cNvPr>
          <p:cNvSpPr txBox="1"/>
          <p:nvPr/>
        </p:nvSpPr>
        <p:spPr>
          <a:xfrm>
            <a:off x="2856069" y="3165711"/>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sp>
        <p:nvSpPr>
          <p:cNvPr id="35" name="TextBox 34">
            <a:extLst>
              <a:ext uri="{FF2B5EF4-FFF2-40B4-BE49-F238E27FC236}">
                <a16:creationId xmlns:a16="http://schemas.microsoft.com/office/drawing/2014/main" id="{BD0942F0-1F37-E449-BBB9-6F3185D2F1E1}"/>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Systematic errors and biases between tasks </a:t>
            </a:r>
          </a:p>
          <a:p>
            <a:pPr algn="ctr"/>
            <a:r>
              <a:rPr lang="en-US" sz="1600" i="1" dirty="0"/>
              <a:t>for individual stimuli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7" name="Group 36">
            <a:extLst>
              <a:ext uri="{FF2B5EF4-FFF2-40B4-BE49-F238E27FC236}">
                <a16:creationId xmlns:a16="http://schemas.microsoft.com/office/drawing/2014/main" id="{0796D1C4-FFBD-9C4D-8DFA-89BFE7E86A9A}"/>
              </a:ext>
            </a:extLst>
          </p:cNvPr>
          <p:cNvGrpSpPr/>
          <p:nvPr/>
        </p:nvGrpSpPr>
        <p:grpSpPr>
          <a:xfrm>
            <a:off x="156341" y="945482"/>
            <a:ext cx="2719266" cy="4967035"/>
            <a:chOff x="3059796" y="1036330"/>
            <a:chExt cx="2719266" cy="4967035"/>
          </a:xfrm>
        </p:grpSpPr>
        <p:sp>
          <p:nvSpPr>
            <p:cNvPr id="38" name="Rounded Rectangle 37">
              <a:extLst>
                <a:ext uri="{FF2B5EF4-FFF2-40B4-BE49-F238E27FC236}">
                  <a16:creationId xmlns:a16="http://schemas.microsoft.com/office/drawing/2014/main" id="{926F7F02-0CA6-B14F-BC87-AD3B5D52A77D}"/>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ounded Rectangle 38">
              <a:extLst>
                <a:ext uri="{FF2B5EF4-FFF2-40B4-BE49-F238E27FC236}">
                  <a16:creationId xmlns:a16="http://schemas.microsoft.com/office/drawing/2014/main" id="{61B49DBD-05FB-434A-A2EF-97BAA7C9D999}"/>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8B6C2351-7A92-584E-9377-849A32CE09DF}"/>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41" name="TextBox 40">
              <a:extLst>
                <a:ext uri="{FF2B5EF4-FFF2-40B4-BE49-F238E27FC236}">
                  <a16:creationId xmlns:a16="http://schemas.microsoft.com/office/drawing/2014/main" id="{E6EA34A6-2BC5-DC4D-A581-A66E6701036F}"/>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42" name="Rounded Rectangle 41">
              <a:extLst>
                <a:ext uri="{FF2B5EF4-FFF2-40B4-BE49-F238E27FC236}">
                  <a16:creationId xmlns:a16="http://schemas.microsoft.com/office/drawing/2014/main" id="{740C7748-0544-064A-B180-C7556916757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2007302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ight Brace 18">
            <a:extLst>
              <a:ext uri="{FF2B5EF4-FFF2-40B4-BE49-F238E27FC236}">
                <a16:creationId xmlns:a16="http://schemas.microsoft.com/office/drawing/2014/main" id="{6A01F530-B6BC-9AA2-480C-771AC3A38A37}"/>
              </a:ext>
            </a:extLst>
          </p:cNvPr>
          <p:cNvSpPr/>
          <p:nvPr/>
        </p:nvSpPr>
        <p:spPr>
          <a:xfrm>
            <a:off x="2690315" y="2805429"/>
            <a:ext cx="179585" cy="115040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7C5DBA84-789D-6E42-82D1-8032EB4DB9B5}"/>
              </a:ext>
            </a:extLst>
          </p:cNvPr>
          <p:cNvSpPr/>
          <p:nvPr/>
        </p:nvSpPr>
        <p:spPr>
          <a:xfrm>
            <a:off x="5993229" y="952107"/>
            <a:ext cx="2226945" cy="4421171"/>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A09AF88-043B-0649-B9A3-3DEBA5616B8D}"/>
              </a:ext>
            </a:extLst>
          </p:cNvPr>
          <p:cNvSpPr txBox="1"/>
          <p:nvPr/>
        </p:nvSpPr>
        <p:spPr>
          <a:xfrm>
            <a:off x="2862354" y="3058899"/>
            <a:ext cx="1470337"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6" name="Group 35">
            <a:extLst>
              <a:ext uri="{FF2B5EF4-FFF2-40B4-BE49-F238E27FC236}">
                <a16:creationId xmlns:a16="http://schemas.microsoft.com/office/drawing/2014/main" id="{9386A964-4E1E-D745-ABE5-8B1081D62DCC}"/>
              </a:ext>
            </a:extLst>
          </p:cNvPr>
          <p:cNvGrpSpPr/>
          <p:nvPr/>
        </p:nvGrpSpPr>
        <p:grpSpPr>
          <a:xfrm>
            <a:off x="156341" y="945482"/>
            <a:ext cx="2719266" cy="4967035"/>
            <a:chOff x="3059796" y="1036330"/>
            <a:chExt cx="2719266" cy="4967035"/>
          </a:xfrm>
        </p:grpSpPr>
        <p:sp>
          <p:nvSpPr>
            <p:cNvPr id="37" name="Rounded Rectangle 36">
              <a:extLst>
                <a:ext uri="{FF2B5EF4-FFF2-40B4-BE49-F238E27FC236}">
                  <a16:creationId xmlns:a16="http://schemas.microsoft.com/office/drawing/2014/main" id="{F6E0CAE9-4517-7049-A062-FB389AEA57FA}"/>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7C752C4B-F196-4840-ABF1-F1C2E31B474D}"/>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34B4AA7C-B771-FD46-996C-9679F5A9043B}"/>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40" name="TextBox 39">
              <a:extLst>
                <a:ext uri="{FF2B5EF4-FFF2-40B4-BE49-F238E27FC236}">
                  <a16:creationId xmlns:a16="http://schemas.microsoft.com/office/drawing/2014/main" id="{85CD936D-8366-1F4E-B4C8-FE57082DA93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41" name="Rounded Rectangle 40">
              <a:extLst>
                <a:ext uri="{FF2B5EF4-FFF2-40B4-BE49-F238E27FC236}">
                  <a16:creationId xmlns:a16="http://schemas.microsoft.com/office/drawing/2014/main" id="{466BEF1A-FEE2-514E-B606-8245126317E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569166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ight Brace 18">
            <a:extLst>
              <a:ext uri="{FF2B5EF4-FFF2-40B4-BE49-F238E27FC236}">
                <a16:creationId xmlns:a16="http://schemas.microsoft.com/office/drawing/2014/main" id="{6A01F530-B6BC-9AA2-480C-771AC3A38A37}"/>
              </a:ext>
            </a:extLst>
          </p:cNvPr>
          <p:cNvSpPr/>
          <p:nvPr/>
        </p:nvSpPr>
        <p:spPr>
          <a:xfrm>
            <a:off x="2690315" y="2805429"/>
            <a:ext cx="179585" cy="115040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Rectangle 20">
            <a:extLst>
              <a:ext uri="{FF2B5EF4-FFF2-40B4-BE49-F238E27FC236}">
                <a16:creationId xmlns:a16="http://schemas.microsoft.com/office/drawing/2014/main" id="{7C5DBA84-789D-6E42-82D1-8032EB4DB9B5}"/>
              </a:ext>
            </a:extLst>
          </p:cNvPr>
          <p:cNvSpPr/>
          <p:nvPr/>
        </p:nvSpPr>
        <p:spPr>
          <a:xfrm>
            <a:off x="5993229" y="952107"/>
            <a:ext cx="2226945" cy="4421171"/>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57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A09AF88-043B-0649-B9A3-3DEBA5616B8D}"/>
              </a:ext>
            </a:extLst>
          </p:cNvPr>
          <p:cNvSpPr txBox="1"/>
          <p:nvPr/>
        </p:nvSpPr>
        <p:spPr>
          <a:xfrm>
            <a:off x="2862354" y="3058899"/>
            <a:ext cx="1470337"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sp>
        <p:nvSpPr>
          <p:cNvPr id="17" name="TextBox 16">
            <a:extLst>
              <a:ext uri="{FF2B5EF4-FFF2-40B4-BE49-F238E27FC236}">
                <a16:creationId xmlns:a16="http://schemas.microsoft.com/office/drawing/2014/main" id="{2D894C38-908A-2F42-9AC1-06D1B4C710E3}"/>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Stimulus driven generalization between task, duration, and outcome measure</a:t>
            </a:r>
          </a:p>
        </p:txBody>
      </p:sp>
      <p:grpSp>
        <p:nvGrpSpPr>
          <p:cNvPr id="36" name="Group 35">
            <a:extLst>
              <a:ext uri="{FF2B5EF4-FFF2-40B4-BE49-F238E27FC236}">
                <a16:creationId xmlns:a16="http://schemas.microsoft.com/office/drawing/2014/main" id="{9386A964-4E1E-D745-ABE5-8B1081D62DCC}"/>
              </a:ext>
            </a:extLst>
          </p:cNvPr>
          <p:cNvGrpSpPr/>
          <p:nvPr/>
        </p:nvGrpSpPr>
        <p:grpSpPr>
          <a:xfrm>
            <a:off x="156341" y="945482"/>
            <a:ext cx="2719266" cy="4967035"/>
            <a:chOff x="3059796" y="1036330"/>
            <a:chExt cx="2719266" cy="4967035"/>
          </a:xfrm>
        </p:grpSpPr>
        <p:sp>
          <p:nvSpPr>
            <p:cNvPr id="37" name="Rounded Rectangle 36">
              <a:extLst>
                <a:ext uri="{FF2B5EF4-FFF2-40B4-BE49-F238E27FC236}">
                  <a16:creationId xmlns:a16="http://schemas.microsoft.com/office/drawing/2014/main" id="{F6E0CAE9-4517-7049-A062-FB389AEA57FA}"/>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ed Rectangle 37">
              <a:extLst>
                <a:ext uri="{FF2B5EF4-FFF2-40B4-BE49-F238E27FC236}">
                  <a16:creationId xmlns:a16="http://schemas.microsoft.com/office/drawing/2014/main" id="{7C752C4B-F196-4840-ABF1-F1C2E31B474D}"/>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34B4AA7C-B771-FD46-996C-9679F5A9043B}"/>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40" name="TextBox 39">
              <a:extLst>
                <a:ext uri="{FF2B5EF4-FFF2-40B4-BE49-F238E27FC236}">
                  <a16:creationId xmlns:a16="http://schemas.microsoft.com/office/drawing/2014/main" id="{85CD936D-8366-1F4E-B4C8-FE57082DA93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41" name="Rounded Rectangle 40">
              <a:extLst>
                <a:ext uri="{FF2B5EF4-FFF2-40B4-BE49-F238E27FC236}">
                  <a16:creationId xmlns:a16="http://schemas.microsoft.com/office/drawing/2014/main" id="{466BEF1A-FEE2-514E-B606-8245126317E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2688618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b="1"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37510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1359287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5" name="Rounded Rectangle 24">
            <a:extLst>
              <a:ext uri="{FF2B5EF4-FFF2-40B4-BE49-F238E27FC236}">
                <a16:creationId xmlns:a16="http://schemas.microsoft.com/office/drawing/2014/main" id="{61732CDF-5ACF-F048-AC15-C8DBB72133C5}"/>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6" name="Right Bracket 25">
            <a:extLst>
              <a:ext uri="{FF2B5EF4-FFF2-40B4-BE49-F238E27FC236}">
                <a16:creationId xmlns:a16="http://schemas.microsoft.com/office/drawing/2014/main" id="{C6FB7719-52DE-874F-8184-C91EA1EC6B9B}"/>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9" name="Rounded Rectangle 28">
            <a:extLst>
              <a:ext uri="{FF2B5EF4-FFF2-40B4-BE49-F238E27FC236}">
                <a16:creationId xmlns:a16="http://schemas.microsoft.com/office/drawing/2014/main" id="{7C105BAA-CD92-2C42-AB88-0DC4C8BD41C6}"/>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0" name="Rounded Rectangle 29">
            <a:extLst>
              <a:ext uri="{FF2B5EF4-FFF2-40B4-BE49-F238E27FC236}">
                <a16:creationId xmlns:a16="http://schemas.microsoft.com/office/drawing/2014/main" id="{34DF36A3-DBBF-424B-BB07-E4F83019DFD8}"/>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1" name="Straight Arrow Connector 30">
            <a:extLst>
              <a:ext uri="{FF2B5EF4-FFF2-40B4-BE49-F238E27FC236}">
                <a16:creationId xmlns:a16="http://schemas.microsoft.com/office/drawing/2014/main" id="{7238918A-7533-D34B-811F-844CA2BEA4FD}"/>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4" name="Rounded Rectangle 23">
            <a:extLst>
              <a:ext uri="{FF2B5EF4-FFF2-40B4-BE49-F238E27FC236}">
                <a16:creationId xmlns:a16="http://schemas.microsoft.com/office/drawing/2014/main" id="{C6EF571D-39AB-F24A-9D69-5AEE0EC62327}"/>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5" name="Right Bracket 24">
            <a:extLst>
              <a:ext uri="{FF2B5EF4-FFF2-40B4-BE49-F238E27FC236}">
                <a16:creationId xmlns:a16="http://schemas.microsoft.com/office/drawing/2014/main" id="{2E630D60-8AB7-7D44-8EB7-5E4DB519FE4E}"/>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6" name="Rounded Rectangle 25">
            <a:extLst>
              <a:ext uri="{FF2B5EF4-FFF2-40B4-BE49-F238E27FC236}">
                <a16:creationId xmlns:a16="http://schemas.microsoft.com/office/drawing/2014/main" id="{9C471BD5-AE86-7045-9529-1BD0AFD6880C}"/>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2" name="Rounded Rectangle 31">
            <a:extLst>
              <a:ext uri="{FF2B5EF4-FFF2-40B4-BE49-F238E27FC236}">
                <a16:creationId xmlns:a16="http://schemas.microsoft.com/office/drawing/2014/main" id="{38C7E0CE-3D76-D74C-955E-84118E353AE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3" name="Straight Arrow Connector 32">
            <a:extLst>
              <a:ext uri="{FF2B5EF4-FFF2-40B4-BE49-F238E27FC236}">
                <a16:creationId xmlns:a16="http://schemas.microsoft.com/office/drawing/2014/main" id="{E291759A-1326-EB4B-96D8-17383142FE89}"/>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1FABECB-9537-0F4E-A509-4934897CDF91}"/>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35" name="Rounded Rectangle 34">
            <a:extLst>
              <a:ext uri="{FF2B5EF4-FFF2-40B4-BE49-F238E27FC236}">
                <a16:creationId xmlns:a16="http://schemas.microsoft.com/office/drawing/2014/main" id="{D51536CE-0A2F-DC44-8B8B-DFEE9B665234}"/>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43356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1211234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F533-659C-4646-B3D8-3AD8987B9E1B}"/>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3B743E52-C921-9E4E-BDB1-877B60B289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260371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13F8-1978-C848-82EF-A89D4096E877}"/>
              </a:ext>
            </a:extLst>
          </p:cNvPr>
          <p:cNvSpPr>
            <a:spLocks noGrp="1"/>
          </p:cNvSpPr>
          <p:nvPr>
            <p:ph type="title"/>
          </p:nvPr>
        </p:nvSpPr>
        <p:spPr/>
        <p:txBody>
          <a:bodyPr/>
          <a:lstStyle/>
          <a:p>
            <a:r>
              <a:rPr lang="en-US" dirty="0"/>
              <a:t>Notes	</a:t>
            </a:r>
          </a:p>
        </p:txBody>
      </p:sp>
      <p:sp>
        <p:nvSpPr>
          <p:cNvPr id="3" name="Content Placeholder 2">
            <a:extLst>
              <a:ext uri="{FF2B5EF4-FFF2-40B4-BE49-F238E27FC236}">
                <a16:creationId xmlns:a16="http://schemas.microsoft.com/office/drawing/2014/main" id="{3AA66C9A-FCC8-8344-A994-5D979F655385}"/>
              </a:ext>
            </a:extLst>
          </p:cNvPr>
          <p:cNvSpPr>
            <a:spLocks noGrp="1"/>
          </p:cNvSpPr>
          <p:nvPr>
            <p:ph idx="1"/>
          </p:nvPr>
        </p:nvSpPr>
        <p:spPr/>
        <p:txBody>
          <a:bodyPr/>
          <a:lstStyle/>
          <a:p>
            <a:r>
              <a:rPr lang="en-US" dirty="0"/>
              <a:t>When results are introduced </a:t>
            </a:r>
            <a:r>
              <a:rPr lang="en-US" dirty="0">
                <a:sym typeface="Wingdings" pitchFamily="2" charset="2"/>
              </a:rPr>
              <a:t> have a the experimental paradigm in the corner or at least the question </a:t>
            </a:r>
          </a:p>
          <a:p>
            <a:pPr lvl="1"/>
            <a:r>
              <a:rPr lang="en-US" dirty="0">
                <a:sym typeface="Wingdings" pitchFamily="2" charset="2"/>
              </a:rPr>
              <a:t>‘how far is the target’</a:t>
            </a:r>
          </a:p>
          <a:p>
            <a:pPr lvl="1"/>
            <a:r>
              <a:rPr lang="en-US" dirty="0">
                <a:sym typeface="Wingdings" pitchFamily="2" charset="2"/>
              </a:rPr>
              <a:t>Respond estimate of distance </a:t>
            </a:r>
            <a:endParaRPr lang="en-US" dirty="0"/>
          </a:p>
        </p:txBody>
      </p:sp>
    </p:spTree>
    <p:extLst>
      <p:ext uri="{BB962C8B-B14F-4D97-AF65-F5344CB8AC3E}">
        <p14:creationId xmlns:p14="http://schemas.microsoft.com/office/powerpoint/2010/main" val="2400820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99E8-F2F5-4F49-96D1-7A4CA1D6D0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A18E96-80C4-A344-A71A-C6BE0565BFDC}"/>
              </a:ext>
            </a:extLst>
          </p:cNvPr>
          <p:cNvSpPr>
            <a:spLocks noGrp="1"/>
          </p:cNvSpPr>
          <p:nvPr>
            <p:ph idx="1"/>
          </p:nvPr>
        </p:nvSpPr>
        <p:spPr/>
        <p:txBody>
          <a:bodyPr/>
          <a:lstStyle/>
          <a:p>
            <a:r>
              <a:rPr lang="en-US" dirty="0"/>
              <a:t>Label the point</a:t>
            </a:r>
          </a:p>
        </p:txBody>
      </p:sp>
      <p:pic>
        <p:nvPicPr>
          <p:cNvPr id="4" name="Picture 3">
            <a:extLst>
              <a:ext uri="{FF2B5EF4-FFF2-40B4-BE49-F238E27FC236}">
                <a16:creationId xmlns:a16="http://schemas.microsoft.com/office/drawing/2014/main" id="{C7AF0D66-7362-184A-ADC8-A7123308FCC7}"/>
              </a:ext>
            </a:extLst>
          </p:cNvPr>
          <p:cNvPicPr>
            <a:picLocks noChangeAspect="1"/>
          </p:cNvPicPr>
          <p:nvPr/>
        </p:nvPicPr>
        <p:blipFill>
          <a:blip r:embed="rId2"/>
          <a:stretch>
            <a:fillRect/>
          </a:stretch>
        </p:blipFill>
        <p:spPr>
          <a:xfrm>
            <a:off x="5207221" y="579805"/>
            <a:ext cx="5696767" cy="5532437"/>
          </a:xfrm>
          <a:prstGeom prst="rect">
            <a:avLst/>
          </a:prstGeom>
        </p:spPr>
      </p:pic>
    </p:spTree>
    <p:extLst>
      <p:ext uri="{BB962C8B-B14F-4D97-AF65-F5344CB8AC3E}">
        <p14:creationId xmlns:p14="http://schemas.microsoft.com/office/powerpoint/2010/main" val="3949373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4170565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4955</TotalTime>
  <Words>7279</Words>
  <Application>Microsoft Macintosh PowerPoint</Application>
  <PresentationFormat>Widescreen</PresentationFormat>
  <Paragraphs>1002</Paragraphs>
  <Slides>70</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Arial</vt:lpstr>
      <vt:lpstr>Calibri</vt:lpstr>
      <vt:lpstr>Calibri Light</vt:lpstr>
      <vt:lpstr>Cambria Math</vt:lpstr>
      <vt:lpstr>Georgia</vt:lpstr>
      <vt:lpstr>Lucida Console</vt:lpstr>
      <vt:lpstr>Wingdings</vt:lpstr>
      <vt:lpstr>Office Theme</vt:lpstr>
      <vt:lpstr>A Novel Generalization between Verbal Judgments and Perceptual Discrimination of 3D Space </vt:lpstr>
      <vt:lpstr>Image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Spatial Information Processing in Pictured Scenes</vt:lpstr>
      <vt:lpstr>Discrimination Performance: Kinect coded Accuracy </vt:lpstr>
      <vt:lpstr>Discrimination Performance: Kinect coded Accuracy </vt:lpstr>
      <vt:lpstr>Discrimination Performance: Kinect coded Accuracy </vt:lpstr>
      <vt:lpstr>Discrimination Performance: Kinect coded Accuracy </vt:lpstr>
      <vt:lpstr>PowerPoint Presentation</vt:lpstr>
      <vt:lpstr>PowerPoint Presentation</vt:lpstr>
      <vt:lpstr>PowerPoint Presentation</vt:lpstr>
      <vt:lpstr>PowerPoint Presentation</vt:lpstr>
      <vt:lpstr>PowerPoint Presentation</vt:lpstr>
      <vt:lpstr>PowerPoint Presentation</vt:lpstr>
      <vt:lpstr>Do independent verbal judgments predict discrimination accuracy?</vt:lpstr>
      <vt:lpstr>How does viewing duration impact accuracy?</vt:lpstr>
      <vt:lpstr>Do independent verbal judgments predict discrimination reaction time?</vt:lpstr>
      <vt:lpstr>Do independent verbal judgments predict discrimination reaction time?</vt:lpstr>
      <vt:lpstr>Do independent verbal judgments predict discrimination reaction time?</vt:lpstr>
      <vt:lpstr>Spatial Information Processing in Pictured Scenes</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Spatial Information Processing in Pictured Scenes</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Thank you!</vt:lpstr>
      <vt:lpstr>Notes </vt:lpstr>
      <vt:lpstr>PowerPoint Presentation</vt:lpstr>
      <vt:lpstr>Archive</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Microsoft Office User</cp:lastModifiedBy>
  <cp:revision>113</cp:revision>
  <dcterms:created xsi:type="dcterms:W3CDTF">2022-11-02T18:51:21Z</dcterms:created>
  <dcterms:modified xsi:type="dcterms:W3CDTF">2022-11-07T22:34:22Z</dcterms:modified>
</cp:coreProperties>
</file>